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76" r:id="rId5"/>
    <p:sldId id="277" r:id="rId6"/>
    <p:sldId id="259" r:id="rId7"/>
    <p:sldId id="278" r:id="rId8"/>
    <p:sldId id="279" r:id="rId9"/>
    <p:sldId id="280" r:id="rId10"/>
    <p:sldId id="260" r:id="rId11"/>
    <p:sldId id="261" r:id="rId12"/>
    <p:sldId id="265" r:id="rId13"/>
    <p:sldId id="262" r:id="rId14"/>
    <p:sldId id="266" r:id="rId15"/>
    <p:sldId id="264" r:id="rId16"/>
    <p:sldId id="267" r:id="rId17"/>
    <p:sldId id="268" r:id="rId18"/>
    <p:sldId id="263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3D2AAA-03BC-4741-AA18-144BD55DBE28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D6C99A-AE92-BF4D-855B-FBB3E0B9C7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039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7C3F878-F5E8-489B-AC8A-64F2A7E22C28}" type="datetimeFigureOut">
              <a:rPr lang="en-US" smtClean="0"/>
              <a:pPr/>
              <a:t>4/16/2015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2708980"/>
            <a:ext cx="5723468" cy="1828090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Lesson 32</a:t>
            </a:r>
            <a:br>
              <a:rPr lang="en-US" sz="2800" dirty="0" smtClean="0"/>
            </a:br>
            <a:r>
              <a:rPr lang="en-US" sz="2800" u="sng" dirty="0" smtClean="0"/>
              <a:t>Objective: </a:t>
            </a:r>
            <a:r>
              <a:rPr lang="en-US" sz="2800" dirty="0" smtClean="0"/>
              <a:t>Interpret and evaluate numerical expressions including the language of scaling and fraction division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075" y="1471906"/>
            <a:ext cx="6277835" cy="646058"/>
          </a:xfrm>
        </p:spPr>
        <p:txBody>
          <a:bodyPr/>
          <a:lstStyle/>
          <a:p>
            <a:r>
              <a:rPr lang="en-US" dirty="0" smtClean="0"/>
              <a:t>By the end of the lesson, you will be able to…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4834" y="5795868"/>
            <a:ext cx="5283747" cy="889000"/>
          </a:xfrm>
        </p:spPr>
        <p:txBody>
          <a:bodyPr/>
          <a:lstStyle/>
          <a:p>
            <a:r>
              <a:rPr lang="en-US" sz="1800" b="1" dirty="0" smtClean="0">
                <a:solidFill>
                  <a:srgbClr val="333333"/>
                </a:solidFill>
              </a:rPr>
              <a:t>5th Grade Module 4– Lesson 32</a:t>
            </a:r>
          </a:p>
          <a:p>
            <a:r>
              <a:rPr lang="en-US" sz="1800" b="1" dirty="0" smtClean="0">
                <a:solidFill>
                  <a:srgbClr val="333333"/>
                </a:solidFill>
              </a:rPr>
              <a:t>K. Clauson</a:t>
            </a:r>
            <a:endParaRPr lang="en-US" sz="1800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92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45473" y="2020067"/>
            <a:ext cx="57591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Four baby socks can be made from </a:t>
            </a:r>
            <a:r>
              <a:rPr lang="en-US" sz="2000" dirty="0" smtClean="0"/>
              <a:t>1/3 skein </a:t>
            </a:r>
            <a:r>
              <a:rPr lang="en-US" sz="2000" dirty="0"/>
              <a:t>of yarn. How many baby socks can be made from a whole skein? Draw a number line to show your thinking.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105" y="3609430"/>
            <a:ext cx="4167339" cy="17525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8225" y="5362010"/>
            <a:ext cx="3923368" cy="90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7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454256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Problem 1: </a:t>
            </a:r>
            <a:r>
              <a:rPr lang="en-US" sz="2800" dirty="0" smtClean="0"/>
              <a:t>Write word form expressions numerically</a:t>
            </a:r>
            <a:br>
              <a:rPr lang="en-US" sz="2800" dirty="0" smtClean="0"/>
            </a:br>
            <a:r>
              <a:rPr lang="en-US" sz="2800" dirty="0" smtClean="0"/>
              <a:t>a) twice the sum of 3/5 and 1  ½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504389"/>
            <a:ext cx="6196405" cy="3218680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What does twice mean?</a:t>
            </a:r>
          </a:p>
          <a:p>
            <a:r>
              <a:rPr lang="en-US" dirty="0"/>
              <a:t> </a:t>
            </a:r>
            <a:r>
              <a:rPr lang="en-US" dirty="0" smtClean="0"/>
              <a:t>What does sum mean?</a:t>
            </a:r>
          </a:p>
          <a:p>
            <a:r>
              <a:rPr lang="en-US" dirty="0"/>
              <a:t> </a:t>
            </a:r>
            <a:r>
              <a:rPr lang="en-US" dirty="0" smtClean="0"/>
              <a:t>Don’t forget to put in </a:t>
            </a:r>
            <a:r>
              <a:rPr lang="en-US" dirty="0" smtClean="0"/>
              <a:t>parentheses </a:t>
            </a:r>
            <a:r>
              <a:rPr lang="en-US" dirty="0" smtClean="0"/>
              <a:t>where they belong!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95023" y="103081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6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454256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Problem 1: </a:t>
            </a:r>
            <a:r>
              <a:rPr lang="en-US" sz="2800" dirty="0" smtClean="0"/>
              <a:t>Write word form expressions numerically</a:t>
            </a:r>
            <a:br>
              <a:rPr lang="en-US" sz="2800" dirty="0" smtClean="0"/>
            </a:br>
            <a:r>
              <a:rPr lang="en-US" sz="2800" dirty="0" smtClean="0"/>
              <a:t>a) twice the sum of 3/5 and 1  ½ 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95023" y="103081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955" y="3448113"/>
            <a:ext cx="3632200" cy="1143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2088" y="4877967"/>
            <a:ext cx="3632200" cy="1143000"/>
          </a:xfrm>
          <a:prstGeom prst="rect">
            <a:avLst/>
          </a:prstGeom>
        </p:spPr>
      </p:pic>
      <p:sp>
        <p:nvSpPr>
          <p:cNvPr id="9" name="Cloud 8"/>
          <p:cNvSpPr/>
          <p:nvPr/>
        </p:nvSpPr>
        <p:spPr>
          <a:xfrm rot="20651785">
            <a:off x="826757" y="2531434"/>
            <a:ext cx="2052838" cy="1019644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ANSWER!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96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454256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Problem 1: </a:t>
            </a:r>
            <a:r>
              <a:rPr lang="en-US" sz="2800" dirty="0" smtClean="0"/>
              <a:t>Write word form expressions numerically</a:t>
            </a:r>
            <a:br>
              <a:rPr lang="en-US" sz="2800" dirty="0" smtClean="0"/>
            </a:br>
            <a:r>
              <a:rPr lang="en-US" sz="2800" dirty="0" smtClean="0"/>
              <a:t>b) half the sum of 3/5 and 1  ½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504389"/>
            <a:ext cx="6196405" cy="3218680"/>
          </a:xfrm>
        </p:spPr>
        <p:txBody>
          <a:bodyPr/>
          <a:lstStyle/>
          <a:p>
            <a:r>
              <a:rPr lang="en-US" dirty="0" smtClean="0"/>
              <a:t> What does half mean? How could we represent that?</a:t>
            </a:r>
          </a:p>
          <a:p>
            <a:r>
              <a:rPr lang="en-US" dirty="0"/>
              <a:t> </a:t>
            </a:r>
            <a:r>
              <a:rPr lang="en-US" dirty="0" smtClean="0"/>
              <a:t>What does sum mean?</a:t>
            </a:r>
          </a:p>
          <a:p>
            <a:r>
              <a:rPr lang="en-US" dirty="0"/>
              <a:t> </a:t>
            </a:r>
            <a:r>
              <a:rPr lang="en-US" dirty="0" smtClean="0"/>
              <a:t>Don’t forget to put in </a:t>
            </a:r>
            <a:r>
              <a:rPr lang="en-US" dirty="0" smtClean="0"/>
              <a:t>parentheses </a:t>
            </a:r>
            <a:r>
              <a:rPr lang="en-US" dirty="0" smtClean="0"/>
              <a:t>where they are needed!</a:t>
            </a:r>
          </a:p>
          <a:p>
            <a:r>
              <a:rPr lang="en-US" dirty="0" smtClean="0"/>
              <a:t> Work with a partner to write this expression in at least </a:t>
            </a:r>
            <a:r>
              <a:rPr lang="en-US" u="sng" dirty="0" smtClean="0"/>
              <a:t>two different </a:t>
            </a:r>
            <a:r>
              <a:rPr lang="en-US" dirty="0" smtClean="0"/>
              <a:t>ways.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71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454256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Problem 1: </a:t>
            </a:r>
            <a:r>
              <a:rPr lang="en-US" sz="2800" dirty="0" smtClean="0"/>
              <a:t>Write word form expressions numerically</a:t>
            </a:r>
            <a:br>
              <a:rPr lang="en-US" sz="2800" dirty="0" smtClean="0"/>
            </a:br>
            <a:r>
              <a:rPr lang="en-US" sz="2800" dirty="0" smtClean="0"/>
              <a:t>b) half the sum of 3/5 and 1  ½ </a:t>
            </a:r>
            <a:endParaRPr lang="en-US" sz="2800" dirty="0"/>
          </a:p>
        </p:txBody>
      </p:sp>
      <p:sp>
        <p:nvSpPr>
          <p:cNvPr id="5" name="Cloud 4"/>
          <p:cNvSpPr/>
          <p:nvPr/>
        </p:nvSpPr>
        <p:spPr>
          <a:xfrm rot="20651785">
            <a:off x="826757" y="2531434"/>
            <a:ext cx="2052838" cy="1019644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ANSWERS!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7686" y="2432166"/>
            <a:ext cx="2350401" cy="10556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958" y="3487855"/>
            <a:ext cx="2338129" cy="857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4721" y="4758338"/>
            <a:ext cx="1906911" cy="11862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2996" y="4734747"/>
            <a:ext cx="28067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29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454256"/>
          </a:xfrm>
        </p:spPr>
        <p:txBody>
          <a:bodyPr>
            <a:normAutofit fontScale="90000"/>
          </a:bodyPr>
          <a:lstStyle/>
          <a:p>
            <a:r>
              <a:rPr lang="en-US" sz="2800" u="sng" dirty="0" smtClean="0"/>
              <a:t>Problem 1: </a:t>
            </a:r>
            <a:r>
              <a:rPr lang="en-US" sz="2800" dirty="0" smtClean="0"/>
              <a:t>Write word form expressions numerically</a:t>
            </a:r>
            <a:br>
              <a:rPr lang="en-US" sz="2800" dirty="0" smtClean="0"/>
            </a:br>
            <a:r>
              <a:rPr lang="en-US" sz="2800" dirty="0" smtClean="0"/>
              <a:t>c) the difference between ¾ and ½ divided by 3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504389"/>
            <a:ext cx="6196405" cy="3218680"/>
          </a:xfrm>
        </p:spPr>
        <p:txBody>
          <a:bodyPr/>
          <a:lstStyle/>
          <a:p>
            <a:r>
              <a:rPr lang="en-US" dirty="0" smtClean="0"/>
              <a:t> What does difference mean?</a:t>
            </a:r>
          </a:p>
          <a:p>
            <a:r>
              <a:rPr lang="en-US" dirty="0"/>
              <a:t> </a:t>
            </a:r>
            <a:r>
              <a:rPr lang="en-US" dirty="0" smtClean="0"/>
              <a:t>Don’t forget to put in </a:t>
            </a:r>
            <a:r>
              <a:rPr lang="en-US" dirty="0" smtClean="0"/>
              <a:t>parentheses </a:t>
            </a:r>
            <a:r>
              <a:rPr lang="en-US" dirty="0" smtClean="0"/>
              <a:t>where they are needed!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73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454256"/>
          </a:xfrm>
        </p:spPr>
        <p:txBody>
          <a:bodyPr>
            <a:normAutofit fontScale="90000"/>
          </a:bodyPr>
          <a:lstStyle/>
          <a:p>
            <a:r>
              <a:rPr lang="en-US" sz="2800" u="sng" dirty="0" smtClean="0"/>
              <a:t>Problem 1: </a:t>
            </a:r>
            <a:r>
              <a:rPr lang="en-US" sz="2800" dirty="0" smtClean="0"/>
              <a:t>Write word form expressions numerically</a:t>
            </a:r>
            <a:br>
              <a:rPr lang="en-US" sz="2800" dirty="0" smtClean="0"/>
            </a:br>
            <a:r>
              <a:rPr lang="en-US" sz="2800" dirty="0" smtClean="0"/>
              <a:t>c) the difference between ¾ and ½ divided by 3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923" y="3004980"/>
            <a:ext cx="2906839" cy="1572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3955" y="2806004"/>
            <a:ext cx="1508289" cy="15621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6049" y="4761324"/>
            <a:ext cx="2179943" cy="1385475"/>
          </a:xfrm>
          <a:prstGeom prst="rect">
            <a:avLst/>
          </a:prstGeom>
        </p:spPr>
      </p:pic>
      <p:sp>
        <p:nvSpPr>
          <p:cNvPr id="8" name="Cloud 7"/>
          <p:cNvSpPr/>
          <p:nvPr/>
        </p:nvSpPr>
        <p:spPr>
          <a:xfrm rot="20651785">
            <a:off x="826759" y="2296181"/>
            <a:ext cx="2052838" cy="1019644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ANSWERS!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14404" y="5187662"/>
            <a:ext cx="1055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Let’s work this one out!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66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454256"/>
          </a:xfrm>
        </p:spPr>
        <p:txBody>
          <a:bodyPr>
            <a:normAutofit fontScale="90000"/>
          </a:bodyPr>
          <a:lstStyle/>
          <a:p>
            <a:r>
              <a:rPr lang="en-US" sz="2800" u="sng" dirty="0" smtClean="0"/>
              <a:t>Problem 1: </a:t>
            </a:r>
            <a:r>
              <a:rPr lang="en-US" sz="2800" dirty="0" smtClean="0"/>
              <a:t>Write word form expressions numerically</a:t>
            </a:r>
            <a:br>
              <a:rPr lang="en-US" sz="2800" dirty="0" smtClean="0"/>
            </a:br>
            <a:r>
              <a:rPr lang="en-US" sz="2800" dirty="0" smtClean="0"/>
              <a:t>c) the difference between ¾ and ½ divided by 3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880" y="2271838"/>
            <a:ext cx="2740132" cy="14825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106" y="4582439"/>
            <a:ext cx="2179943" cy="1385475"/>
          </a:xfrm>
          <a:prstGeom prst="rect">
            <a:avLst/>
          </a:prstGeom>
        </p:spPr>
      </p:pic>
      <p:sp>
        <p:nvSpPr>
          <p:cNvPr id="8" name="Cloud 7"/>
          <p:cNvSpPr/>
          <p:nvPr/>
        </p:nvSpPr>
        <p:spPr>
          <a:xfrm rot="20651785">
            <a:off x="826759" y="2296181"/>
            <a:ext cx="2052838" cy="1019644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ANSWERS!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599" y="2341181"/>
            <a:ext cx="1875262" cy="290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10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u="sng" dirty="0" smtClean="0"/>
              <a:t>Problem 2: </a:t>
            </a:r>
            <a:r>
              <a:rPr lang="en-US" sz="2800" dirty="0" smtClean="0"/>
              <a:t>Write numerical expressions in </a:t>
            </a:r>
            <a:br>
              <a:rPr lang="en-US" sz="2800" dirty="0" smtClean="0"/>
            </a:br>
            <a:r>
              <a:rPr lang="en-US" sz="2800" dirty="0" smtClean="0"/>
              <a:t>word form</a:t>
            </a:r>
            <a:br>
              <a:rPr lang="en-US" sz="2800" dirty="0" smtClean="0"/>
            </a:br>
            <a:r>
              <a:rPr lang="en-US" sz="2800" dirty="0" smtClean="0"/>
              <a:t>a) 2/5 x (1/2 – 0.4)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321832"/>
            <a:ext cx="6196405" cy="3581369"/>
          </a:xfrm>
        </p:spPr>
        <p:txBody>
          <a:bodyPr>
            <a:normAutofit/>
          </a:bodyPr>
          <a:lstStyle/>
          <a:p>
            <a:r>
              <a:rPr lang="en-US" dirty="0" smtClean="0"/>
              <a:t> Let’s start with what is happening in the </a:t>
            </a:r>
            <a:r>
              <a:rPr lang="en-US" dirty="0" smtClean="0"/>
              <a:t>parentheses </a:t>
            </a:r>
            <a:r>
              <a:rPr lang="en-US" dirty="0" smtClean="0"/>
              <a:t>first!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What is happening outside of the </a:t>
            </a:r>
            <a:r>
              <a:rPr lang="en-US" dirty="0" smtClean="0"/>
              <a:t>parentheses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Let’s put it all together now!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22997" y="2955426"/>
            <a:ext cx="3058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</a:t>
            </a:r>
            <a:r>
              <a:rPr lang="en-US" sz="2000" dirty="0" smtClean="0">
                <a:solidFill>
                  <a:srgbClr val="FF0000"/>
                </a:solidFill>
              </a:rPr>
              <a:t>he difference between one half and four tenths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2997" y="4403535"/>
            <a:ext cx="3058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</a:t>
            </a:r>
            <a:r>
              <a:rPr lang="en-US" sz="2000" dirty="0" smtClean="0">
                <a:solidFill>
                  <a:srgbClr val="FF0000"/>
                </a:solidFill>
              </a:rPr>
              <a:t>wo-fifths times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5023" y="5703146"/>
            <a:ext cx="711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</a:t>
            </a:r>
            <a:r>
              <a:rPr lang="en-US" sz="2000" dirty="0" smtClean="0">
                <a:solidFill>
                  <a:srgbClr val="FF0000"/>
                </a:solidFill>
              </a:rPr>
              <a:t>wo-fifths times the difference between one half and four tenths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39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u="sng" dirty="0" smtClean="0"/>
              <a:t>Problem 2: </a:t>
            </a:r>
            <a:r>
              <a:rPr lang="en-US" sz="2800" dirty="0" smtClean="0"/>
              <a:t>Write numerical expressions in </a:t>
            </a:r>
            <a:br>
              <a:rPr lang="en-US" sz="2800" dirty="0" smtClean="0"/>
            </a:br>
            <a:r>
              <a:rPr lang="en-US" sz="2800" dirty="0" smtClean="0"/>
              <a:t>word form</a:t>
            </a:r>
            <a:br>
              <a:rPr lang="en-US" sz="2800" dirty="0" smtClean="0"/>
            </a:br>
            <a:r>
              <a:rPr lang="en-US" sz="2800" dirty="0" smtClean="0"/>
              <a:t>b) (3/4 + 1.25) ÷ 1/3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321832"/>
            <a:ext cx="6196405" cy="3581369"/>
          </a:xfrm>
        </p:spPr>
        <p:txBody>
          <a:bodyPr>
            <a:normAutofit/>
          </a:bodyPr>
          <a:lstStyle/>
          <a:p>
            <a:r>
              <a:rPr lang="en-US" dirty="0" smtClean="0"/>
              <a:t> Let’s start with what is happening in the </a:t>
            </a:r>
            <a:r>
              <a:rPr lang="en-US" dirty="0" smtClean="0"/>
              <a:t>parentheses </a:t>
            </a:r>
            <a:r>
              <a:rPr lang="en-US" dirty="0" smtClean="0"/>
              <a:t>first!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What is happening outside of the </a:t>
            </a:r>
            <a:r>
              <a:rPr lang="en-US" dirty="0" smtClean="0"/>
              <a:t>parentheses</a:t>
            </a:r>
            <a:r>
              <a:rPr lang="en-US" dirty="0" smtClean="0"/>
              <a:t>?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Let’s put it all together now!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22997" y="2955426"/>
            <a:ext cx="3937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a</a:t>
            </a:r>
            <a:r>
              <a:rPr lang="en-US" sz="2000" dirty="0" smtClean="0">
                <a:solidFill>
                  <a:srgbClr val="FF0000"/>
                </a:solidFill>
              </a:rPr>
              <a:t>dd three fourths and one and twenty five hundredths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6306" y="4403535"/>
            <a:ext cx="3058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d</a:t>
            </a:r>
            <a:r>
              <a:rPr lang="en-US" sz="2000" dirty="0" smtClean="0">
                <a:solidFill>
                  <a:srgbClr val="FF0000"/>
                </a:solidFill>
              </a:rPr>
              <a:t>ivided by one third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5023" y="5392088"/>
            <a:ext cx="711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sum of three fourths and one and twenty five hundredths divided by one third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6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Order of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2645497" cy="3603812"/>
          </a:xfrm>
        </p:spPr>
        <p:txBody>
          <a:bodyPr/>
          <a:lstStyle/>
          <a:p>
            <a:r>
              <a:rPr lang="en-US" dirty="0" smtClean="0"/>
              <a:t>12 ÷ 3 + 1</a:t>
            </a:r>
          </a:p>
          <a:p>
            <a:endParaRPr lang="en-US" dirty="0"/>
          </a:p>
          <a:p>
            <a:r>
              <a:rPr lang="en-US" dirty="0" smtClean="0"/>
              <a:t>12 ÷ (3 + 1)</a:t>
            </a:r>
          </a:p>
          <a:p>
            <a:endParaRPr lang="en-US" dirty="0"/>
          </a:p>
          <a:p>
            <a:r>
              <a:rPr lang="en-US" dirty="0" smtClean="0"/>
              <a:t>20 – 4 ÷ 2</a:t>
            </a:r>
          </a:p>
          <a:p>
            <a:endParaRPr lang="en-US" dirty="0"/>
          </a:p>
          <a:p>
            <a:r>
              <a:rPr lang="en-US" dirty="0" smtClean="0"/>
              <a:t>(20 – 4) ÷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97468" y="2229633"/>
            <a:ext cx="2567836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</a:pPr>
            <a:r>
              <a:rPr lang="en-US" sz="2400" dirty="0"/>
              <a:t>24 ÷ 6 – 2</a:t>
            </a:r>
          </a:p>
          <a:p>
            <a:pPr marL="274320" indent="-274320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</a:pPr>
            <a:r>
              <a:rPr lang="en-US" sz="2400" dirty="0"/>
              <a:t>24 ÷ (6 – 2)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6577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u="sng" dirty="0" smtClean="0"/>
              <a:t>Problem 2: </a:t>
            </a:r>
            <a:r>
              <a:rPr lang="en-US" sz="2800" dirty="0" smtClean="0"/>
              <a:t>Write numerical expressions in </a:t>
            </a:r>
            <a:br>
              <a:rPr lang="en-US" sz="2800" dirty="0" smtClean="0"/>
            </a:br>
            <a:r>
              <a:rPr lang="en-US" sz="2800" dirty="0" smtClean="0"/>
              <a:t>word form</a:t>
            </a:r>
            <a:br>
              <a:rPr lang="en-US" sz="2800" dirty="0" smtClean="0"/>
            </a:br>
            <a:r>
              <a:rPr lang="en-US" sz="2800" dirty="0" smtClean="0"/>
              <a:t>b) (3/4 + 1.25) ÷ 1/3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3291482"/>
            <a:ext cx="6196405" cy="2611719"/>
          </a:xfrm>
        </p:spPr>
        <p:txBody>
          <a:bodyPr>
            <a:normAutofit/>
          </a:bodyPr>
          <a:lstStyle/>
          <a:p>
            <a:r>
              <a:rPr lang="en-US" dirty="0" smtClean="0"/>
              <a:t> Solve this problem!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95023" y="2333156"/>
            <a:ext cx="711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sum of three fourths and one and twenty five hundredths divided by one third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696" y="3041042"/>
            <a:ext cx="2577075" cy="278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77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u="sng" dirty="0" smtClean="0"/>
              <a:t>Problem 2: </a:t>
            </a:r>
            <a:r>
              <a:rPr lang="en-US" sz="2800" dirty="0" smtClean="0"/>
              <a:t>Write numerical expressions in </a:t>
            </a:r>
            <a:br>
              <a:rPr lang="en-US" sz="2800" dirty="0" smtClean="0"/>
            </a:br>
            <a:r>
              <a:rPr lang="en-US" sz="2800" dirty="0" smtClean="0"/>
              <a:t>word form</a:t>
            </a:r>
            <a:br>
              <a:rPr lang="en-US" sz="2800" dirty="0" smtClean="0"/>
            </a:br>
            <a:r>
              <a:rPr lang="en-US" sz="2800" dirty="0" smtClean="0"/>
              <a:t>c) (2 ÷ 1/5) x 0.3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321832"/>
            <a:ext cx="6196405" cy="3581369"/>
          </a:xfrm>
        </p:spPr>
        <p:txBody>
          <a:bodyPr>
            <a:normAutofit/>
          </a:bodyPr>
          <a:lstStyle/>
          <a:p>
            <a:r>
              <a:rPr lang="en-US" dirty="0" smtClean="0"/>
              <a:t> Let’s start with what is happening in the </a:t>
            </a:r>
            <a:r>
              <a:rPr lang="en-US" dirty="0" smtClean="0"/>
              <a:t>parentheses </a:t>
            </a:r>
            <a:r>
              <a:rPr lang="en-US" dirty="0" smtClean="0"/>
              <a:t>first!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What is happening outside of the </a:t>
            </a:r>
            <a:r>
              <a:rPr lang="en-US" dirty="0" smtClean="0"/>
              <a:t>parentheses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Let’s put it all together now!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22997" y="2755371"/>
            <a:ext cx="4372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Two divided by one fifth</a:t>
            </a:r>
          </a:p>
          <a:p>
            <a:r>
              <a:rPr lang="en-US" sz="2000" b="1" u="sng" dirty="0" smtClean="0"/>
              <a:t>Or </a:t>
            </a:r>
            <a:r>
              <a:rPr lang="en-US" sz="2000" dirty="0" smtClean="0">
                <a:solidFill>
                  <a:srgbClr val="FF0000"/>
                </a:solidFill>
              </a:rPr>
              <a:t>what is the quotient of 2 and 1/5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73396" y="4003425"/>
            <a:ext cx="3058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Times three tenths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63040" y="5392088"/>
            <a:ext cx="6336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quotient of two and one fifth times three tenths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26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u="sng" dirty="0" smtClean="0"/>
              <a:t>Problem 2: </a:t>
            </a:r>
            <a:r>
              <a:rPr lang="en-US" sz="2800" dirty="0" smtClean="0"/>
              <a:t>Write numerical expressions in </a:t>
            </a:r>
            <a:br>
              <a:rPr lang="en-US" sz="2800" dirty="0" smtClean="0"/>
            </a:br>
            <a:r>
              <a:rPr lang="en-US" sz="2800" dirty="0" smtClean="0"/>
              <a:t>word form</a:t>
            </a:r>
            <a:br>
              <a:rPr lang="en-US" sz="2800" dirty="0" smtClean="0"/>
            </a:br>
            <a:r>
              <a:rPr lang="en-US" sz="2800" dirty="0" smtClean="0"/>
              <a:t>c) (2 ÷ 1/5) x 0.3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754828"/>
            <a:ext cx="6196405" cy="3148373"/>
          </a:xfrm>
        </p:spPr>
        <p:txBody>
          <a:bodyPr>
            <a:normAutofit/>
          </a:bodyPr>
          <a:lstStyle/>
          <a:p>
            <a:r>
              <a:rPr lang="en-US" dirty="0" smtClean="0"/>
              <a:t> Solve this problem!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63040" y="2207937"/>
            <a:ext cx="6336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quotient of two and one fifth times three tenths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416" y="3201082"/>
            <a:ext cx="3019029" cy="252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Work on Problem Set 32.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work!</a:t>
            </a:r>
          </a:p>
          <a:p>
            <a:pPr marL="0" indent="0">
              <a:buNone/>
            </a:pPr>
            <a:r>
              <a:rPr lang="en-US" sz="2900" dirty="0">
                <a:latin typeface="Century Gothic" pitchFamily="34" charset="0"/>
              </a:rPr>
              <a:t>---------------------------------------------------------------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----</a:t>
            </a: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4– Lesson 32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08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36759" y="5675647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4- Lesson 32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9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43311" y="5868987"/>
            <a:ext cx="2895600" cy="365125"/>
          </a:xfrm>
        </p:spPr>
        <p:txBody>
          <a:bodyPr/>
          <a:lstStyle/>
          <a:p>
            <a:r>
              <a:rPr lang="en-US" dirty="0" smtClean="0"/>
              <a:t>5th Grade Module 4– Lesson 32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691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32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70669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Divide Decimals by 1 tenth and 1 hundredth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4223776" cy="3603812"/>
          </a:xfrm>
        </p:spPr>
        <p:txBody>
          <a:bodyPr>
            <a:normAutofit/>
          </a:bodyPr>
          <a:lstStyle/>
          <a:p>
            <a:r>
              <a:rPr lang="en-US" dirty="0" smtClean="0"/>
              <a:t>1 ÷ 0.1</a:t>
            </a:r>
          </a:p>
          <a:p>
            <a:r>
              <a:rPr lang="en-US" dirty="0" smtClean="0"/>
              <a:t>How many tenths are in 1? </a:t>
            </a:r>
          </a:p>
          <a:p>
            <a:r>
              <a:rPr lang="en-US" dirty="0" smtClean="0"/>
              <a:t>2?</a:t>
            </a:r>
            <a:endParaRPr lang="en-US" dirty="0" smtClean="0"/>
          </a:p>
          <a:p>
            <a:r>
              <a:rPr lang="en-US" dirty="0" smtClean="0"/>
              <a:t>3?</a:t>
            </a:r>
            <a:endParaRPr lang="en-US" dirty="0" smtClean="0"/>
          </a:p>
          <a:p>
            <a:r>
              <a:rPr lang="en-US" dirty="0" smtClean="0"/>
              <a:t>6?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74914" y="2570336"/>
            <a:ext cx="6012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10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5974914" y="3018337"/>
            <a:ext cx="6012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20</a:t>
            </a:r>
            <a:endParaRPr lang="en-US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5974914" y="3449224"/>
            <a:ext cx="6012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3</a:t>
            </a:r>
            <a:r>
              <a:rPr lang="en-US" sz="2200" dirty="0" smtClean="0"/>
              <a:t>0</a:t>
            </a:r>
            <a:endParaRPr lang="en-US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5974914" y="3874238"/>
            <a:ext cx="6012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60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9767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Divide Decimals by 1 tenth and 1 hundredth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4223776" cy="3603812"/>
          </a:xfrm>
        </p:spPr>
        <p:txBody>
          <a:bodyPr>
            <a:normAutofit/>
          </a:bodyPr>
          <a:lstStyle/>
          <a:p>
            <a:r>
              <a:rPr lang="en-US" dirty="0" smtClean="0"/>
              <a:t>10 ÷ 0.1</a:t>
            </a:r>
          </a:p>
          <a:p>
            <a:r>
              <a:rPr lang="en-US" dirty="0" smtClean="0"/>
              <a:t>How many tenths are in 10? </a:t>
            </a:r>
          </a:p>
          <a:p>
            <a:r>
              <a:rPr lang="en-US" dirty="0" smtClean="0"/>
              <a:t>20 ÷ 0.1</a:t>
            </a:r>
            <a:endParaRPr lang="en-US" dirty="0" smtClean="0"/>
          </a:p>
          <a:p>
            <a:r>
              <a:rPr lang="en-US" dirty="0" smtClean="0"/>
              <a:t>30?</a:t>
            </a:r>
            <a:endParaRPr lang="en-US" dirty="0" smtClean="0"/>
          </a:p>
          <a:p>
            <a:r>
              <a:rPr lang="en-US" dirty="0" smtClean="0"/>
              <a:t>80</a:t>
            </a:r>
            <a:r>
              <a:rPr lang="en-US" dirty="0" smtClean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74914" y="2570336"/>
            <a:ext cx="814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100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5974914" y="3018337"/>
            <a:ext cx="814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200</a:t>
            </a:r>
            <a:endParaRPr lang="en-US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5974914" y="3449224"/>
            <a:ext cx="814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300</a:t>
            </a:r>
            <a:endParaRPr lang="en-US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5974914" y="3874238"/>
            <a:ext cx="814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800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51868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Divide Decimals by 1 tenth and 1 hundredth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4223776" cy="3603812"/>
          </a:xfrm>
        </p:spPr>
        <p:txBody>
          <a:bodyPr>
            <a:normAutofit/>
          </a:bodyPr>
          <a:lstStyle/>
          <a:p>
            <a:r>
              <a:rPr lang="en-US" dirty="0" smtClean="0"/>
              <a:t>43 ÷ 0.1</a:t>
            </a:r>
          </a:p>
          <a:p>
            <a:r>
              <a:rPr lang="en-US" dirty="0" smtClean="0"/>
              <a:t>How many tenths are in 43? </a:t>
            </a:r>
          </a:p>
          <a:p>
            <a:r>
              <a:rPr lang="en-US" dirty="0" smtClean="0"/>
              <a:t>43.5 ÷ 0.1</a:t>
            </a:r>
            <a:endParaRPr lang="en-US" dirty="0" smtClean="0"/>
          </a:p>
          <a:p>
            <a:r>
              <a:rPr lang="en-US" dirty="0" smtClean="0"/>
              <a:t>0.97 ÷ 0.1</a:t>
            </a:r>
            <a:endParaRPr lang="en-US" dirty="0" smtClean="0"/>
          </a:p>
          <a:p>
            <a:r>
              <a:rPr lang="en-US" dirty="0" smtClean="0"/>
              <a:t>0.97 ÷ 0.01</a:t>
            </a:r>
          </a:p>
          <a:p>
            <a:r>
              <a:rPr lang="en-US" dirty="0" smtClean="0"/>
              <a:t>97 ÷ 0.1</a:t>
            </a:r>
          </a:p>
          <a:p>
            <a:r>
              <a:rPr lang="en-US" dirty="0" smtClean="0"/>
              <a:t>970 ÷ 0.01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74914" y="2570336"/>
            <a:ext cx="814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430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5974914" y="3018337"/>
            <a:ext cx="814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435</a:t>
            </a:r>
            <a:endParaRPr lang="en-US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5974914" y="3449224"/>
            <a:ext cx="814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970</a:t>
            </a:r>
            <a:endParaRPr lang="en-US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5974914" y="3874238"/>
            <a:ext cx="108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9700</a:t>
            </a:r>
            <a:endParaRPr lang="en-US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5974914" y="4310908"/>
            <a:ext cx="108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970</a:t>
            </a:r>
            <a:endParaRPr lang="en-US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5974914" y="4758363"/>
            <a:ext cx="108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97000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85982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Divide Decimals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463041" y="2119257"/>
                <a:ext cx="4273880" cy="36038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    Say the division sentence.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0.8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0.2</m:t>
                        </m:r>
                      </m:den>
                    </m:f>
                  </m:oMath>
                </a14:m>
                <a:r>
                  <a:rPr lang="en-US" dirty="0" smtClean="0"/>
                  <a:t>  </a:t>
                </a:r>
                <a:r>
                  <a:rPr lang="en-US" sz="2000" dirty="0" smtClean="0"/>
                  <a:t>What is 8 tenths ÷ 2 tenths?</a:t>
                </a:r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r>
                  <a:rPr lang="en-US" dirty="0"/>
                  <a:t>On your boards, complete this division sentence: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/>
                  <a:t>0.8 ÷ 0.02 =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63041" y="2119257"/>
                <a:ext cx="4273880" cy="3603812"/>
              </a:xfrm>
              <a:blipFill rotWithShape="1">
                <a:blip r:embed="rId2"/>
                <a:stretch>
                  <a:fillRect l="-1427" r="-8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5887233" y="2119257"/>
            <a:ext cx="229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8 ÷ 2 = 4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887233" y="3309519"/>
            <a:ext cx="425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235885" y="4939990"/>
            <a:ext cx="624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4290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Divide Decimals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1" y="2119257"/>
            <a:ext cx="4273880" cy="3603812"/>
          </a:xfrm>
        </p:spPr>
        <p:txBody>
          <a:bodyPr/>
          <a:lstStyle/>
          <a:p>
            <a:r>
              <a:rPr lang="en-US" dirty="0" smtClean="0"/>
              <a:t>12 ÷ 3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1.2 ÷ 0.3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1.2 ÷ 0.03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12 ÷ 0.3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87234" y="2119257"/>
            <a:ext cx="425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887233" y="2847854"/>
            <a:ext cx="425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977005" y="3801919"/>
            <a:ext cx="661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40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977005" y="4743458"/>
            <a:ext cx="661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55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Divide Decimals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463041" y="1853852"/>
                <a:ext cx="6440882" cy="4208745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23.84 ÷ 0.2</a:t>
                </a:r>
              </a:p>
              <a:p>
                <a:r>
                  <a:rPr lang="en-US" dirty="0" smtClean="0"/>
                  <a:t>On your boards, write this division sentence as a fraction.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23.84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0.2</m:t>
                        </m:r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What do we need to multiply the divisor by to make it a whole number?</a:t>
                </a:r>
                <a:endParaRPr lang="en-US" dirty="0" smtClean="0"/>
              </a:p>
              <a:p>
                <a:r>
                  <a:rPr lang="en-US" dirty="0" smtClean="0"/>
                  <a:t>10</a:t>
                </a:r>
              </a:p>
              <a:p>
                <a:r>
                  <a:rPr lang="en-US" dirty="0" smtClean="0"/>
                  <a:t>Multiply your numerator and denominator by 10.</a:t>
                </a:r>
              </a:p>
              <a:p>
                <a:r>
                  <a:rPr lang="en-US" dirty="0" smtClean="0"/>
                  <a:t>23.8 ÷ 0.2 = 119.2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63041" y="1853852"/>
                <a:ext cx="6440882" cy="4208745"/>
              </a:xfrm>
              <a:blipFill rotWithShape="1">
                <a:blip r:embed="rId2"/>
                <a:stretch>
                  <a:fillRect l="-946" t="-1881" r="-18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546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Divide Decimals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1" y="1853852"/>
            <a:ext cx="5338592" cy="284340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Try these problems with your partner!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5.76 ÷ 0.4</a:t>
            </a:r>
          </a:p>
          <a:p>
            <a:pPr marL="36576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9.54 ÷ 0.03</a:t>
            </a:r>
          </a:p>
          <a:p>
            <a:pPr marL="36576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98.4 ÷ 0.12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995803" y="2617940"/>
            <a:ext cx="11899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1">
              <a:spcBef>
                <a:spcPct val="20000"/>
              </a:spcBef>
              <a:buClr>
                <a:schemeClr val="accent2"/>
              </a:buClr>
              <a:buSzPct val="85000"/>
            </a:pPr>
            <a:r>
              <a:rPr lang="en-US" sz="2200" dirty="0"/>
              <a:t>14.4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3995803" y="3326074"/>
            <a:ext cx="11899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1">
              <a:spcBef>
                <a:spcPct val="20000"/>
              </a:spcBef>
              <a:buClr>
                <a:schemeClr val="accent2"/>
              </a:buClr>
              <a:buSzPct val="85000"/>
            </a:pPr>
            <a:r>
              <a:rPr lang="en-US" sz="2200" dirty="0" smtClean="0"/>
              <a:t>318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4033381" y="4119386"/>
            <a:ext cx="11899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1">
              <a:spcBef>
                <a:spcPct val="20000"/>
              </a:spcBef>
              <a:buClr>
                <a:schemeClr val="accent2"/>
              </a:buClr>
              <a:buSzPct val="85000"/>
            </a:pPr>
            <a:r>
              <a:rPr lang="en-US" sz="2200" dirty="0" smtClean="0"/>
              <a:t>820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77045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Pushpin.thmx</Template>
  <TotalTime>518</TotalTime>
  <Words>819</Words>
  <Application>Microsoft Office PowerPoint</Application>
  <PresentationFormat>On-screen Show (4:3)</PresentationFormat>
  <Paragraphs>174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Pushpin</vt:lpstr>
      <vt:lpstr>Lesson 32 Objective: Interpret and evaluate numerical expressions including the language of scaling and fraction division</vt:lpstr>
      <vt:lpstr>Order of Operations</vt:lpstr>
      <vt:lpstr>Divide Decimals by 1 tenth and 1 hundredth</vt:lpstr>
      <vt:lpstr>Divide Decimals by 1 tenth and 1 hundredth</vt:lpstr>
      <vt:lpstr>Divide Decimals by 1 tenth and 1 hundredth</vt:lpstr>
      <vt:lpstr>Divide Decimals</vt:lpstr>
      <vt:lpstr>Divide Decimals</vt:lpstr>
      <vt:lpstr>Divide Decimals</vt:lpstr>
      <vt:lpstr>Divide Decimals</vt:lpstr>
      <vt:lpstr>Application Problem</vt:lpstr>
      <vt:lpstr>Problem 1: Write word form expressions numerically a) twice the sum of 3/5 and 1  ½ </vt:lpstr>
      <vt:lpstr>Problem 1: Write word form expressions numerically a) twice the sum of 3/5 and 1  ½ </vt:lpstr>
      <vt:lpstr>Problem 1: Write word form expressions numerically b) half the sum of 3/5 and 1  ½ </vt:lpstr>
      <vt:lpstr>Problem 1: Write word form expressions numerically b) half the sum of 3/5 and 1  ½ </vt:lpstr>
      <vt:lpstr>Problem 1: Write word form expressions numerically c) the difference between ¾ and ½ divided by 3</vt:lpstr>
      <vt:lpstr>Problem 1: Write word form expressions numerically c) the difference between ¾ and ½ divided by 3</vt:lpstr>
      <vt:lpstr>Problem 1: Write word form expressions numerically c) the difference between ¾ and ½ divided by 3</vt:lpstr>
      <vt:lpstr>Problem 2: Write numerical expressions in  word form a) 2/5 x (1/2 – 0.4)</vt:lpstr>
      <vt:lpstr>Problem 2: Write numerical expressions in  word form b) (3/4 + 1.25) ÷ 1/3 </vt:lpstr>
      <vt:lpstr>Problem 2: Write numerical expressions in  word form b) (3/4 + 1.25) ÷ 1/3 </vt:lpstr>
      <vt:lpstr>Problem 2: Write numerical expressions in  word form c) (2 ÷ 1/5) x 0.3</vt:lpstr>
      <vt:lpstr>Problem 2: Write numerical expressions in  word form c) (2 ÷ 1/5) x 0.3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32 Objective: Interpret and evaluate numerical expressions including the language of scaling and fraction division</dc:title>
  <dc:creator>Keely Clauson</dc:creator>
  <cp:lastModifiedBy>Chelsea Torresani</cp:lastModifiedBy>
  <cp:revision>30</cp:revision>
  <dcterms:created xsi:type="dcterms:W3CDTF">2015-04-09T10:41:14Z</dcterms:created>
  <dcterms:modified xsi:type="dcterms:W3CDTF">2015-04-16T15:04:39Z</dcterms:modified>
</cp:coreProperties>
</file>